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9"/>
  </p:notesMasterIdLst>
  <p:sldIdLst>
    <p:sldId id="297" r:id="rId2"/>
    <p:sldId id="298" r:id="rId3"/>
    <p:sldId id="300" r:id="rId4"/>
    <p:sldId id="303" r:id="rId5"/>
    <p:sldId id="304" r:id="rId6"/>
    <p:sldId id="299" r:id="rId7"/>
    <p:sldId id="30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0DE3B13-7CC1-8140-A750-46C323FD52DE}">
          <p14:sldIdLst>
            <p14:sldId id="297"/>
            <p14:sldId id="298"/>
            <p14:sldId id="300"/>
            <p14:sldId id="303"/>
            <p14:sldId id="304"/>
            <p14:sldId id="299"/>
            <p14:sldId id="30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13"/>
    <a:srgbClr val="E6DA1C"/>
    <a:srgbClr val="1C2A5F"/>
    <a:srgbClr val="3879AA"/>
    <a:srgbClr val="1F204A"/>
    <a:srgbClr val="648FB8"/>
    <a:srgbClr val="6D8FB8"/>
    <a:srgbClr val="01225A"/>
    <a:srgbClr val="012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374" autoAdjust="0"/>
  </p:normalViewPr>
  <p:slideViewPr>
    <p:cSldViewPr snapToGrid="0" snapToObjects="1">
      <p:cViewPr>
        <p:scale>
          <a:sx n="125" d="100"/>
          <a:sy n="125" d="100"/>
        </p:scale>
        <p:origin x="-1064" y="7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85F93-3331-FC49-AD6A-9F1BADDFFD3B}" type="datetimeFigureOut">
              <a:rPr lang="en-US" smtClean="0"/>
              <a:t>25/04/16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D3B4A-6097-FB45-A0CD-0CBBE2D00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54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C 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92425"/>
            <a:ext cx="7772400" cy="638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DA1C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44900"/>
            <a:ext cx="6400800" cy="368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77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882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68601"/>
            <a:ext cx="7772400" cy="584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000" b="0" i="0" cap="none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5501"/>
            <a:ext cx="7772400" cy="5587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500" b="1" i="0" cap="all">
                <a:solidFill>
                  <a:srgbClr val="3879AA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80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787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1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80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23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707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Header Arial bold 30pt dark blue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9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 black</a:t>
            </a:r>
          </a:p>
          <a:p>
            <a:pPr lvl="2"/>
            <a:r>
              <a:rPr lang="en-GB" dirty="0" smtClean="0"/>
              <a:t>Second level whit</a:t>
            </a:r>
          </a:p>
        </p:txBody>
      </p:sp>
      <p:pic>
        <p:nvPicPr>
          <p:cNvPr id="6" name="Picture 5" descr="NOC powerpoint Ex footer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5236"/>
            <a:ext cx="9144000" cy="10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3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1" r:id="rId5"/>
    <p:sldLayoutId id="2147483662" r:id="rId6"/>
    <p:sldLayoutId id="2147483663" r:id="rId7"/>
    <p:sldLayoutId id="2147483664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rgbClr val="1F204A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rgbClr val="3879AA"/>
          </a:solidFill>
          <a:latin typeface="+mn-lt"/>
          <a:ea typeface="+mn-ea"/>
          <a:cs typeface="+mn-cs"/>
        </a:defRPr>
      </a:lvl1pPr>
      <a:lvl2pPr marL="0" indent="-216000" algn="l" defTabSz="457200" rtl="0" eaLnBrk="1" latinLnBrk="0" hangingPunct="1">
        <a:spcBef>
          <a:spcPts val="48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216000" algn="l" defTabSz="4572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snap_array_schema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5520"/>
            <a:ext cx="5562697" cy="289974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43840" y="253565"/>
            <a:ext cx="8544560" cy="71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1F204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UK OSNAP: Overturning in the Subpolar North Atlantic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955" y="4284147"/>
            <a:ext cx="54227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800000"/>
                </a:solidFill>
              </a:rPr>
              <a:t>Observations 2014-2018</a:t>
            </a:r>
            <a:r>
              <a:rPr lang="en-US" sz="1600" i="1" dirty="0" smtClean="0">
                <a:solidFill>
                  <a:srgbClr val="800000"/>
                </a:solidFill>
              </a:rPr>
              <a:t> </a:t>
            </a:r>
          </a:p>
          <a:p>
            <a:pPr algn="ctr"/>
            <a:r>
              <a:rPr lang="en-US" sz="1600" i="1" dirty="0" smtClean="0">
                <a:solidFill>
                  <a:srgbClr val="800000"/>
                </a:solidFill>
              </a:rPr>
              <a:t>Moored instruments, gliders, floats (Argo and RAFOS)</a:t>
            </a:r>
          </a:p>
          <a:p>
            <a:pPr algn="ctr"/>
            <a:endParaRPr lang="en-US" sz="1600" i="1" dirty="0">
              <a:solidFill>
                <a:srgbClr val="800000"/>
              </a:solidFill>
            </a:endParaRPr>
          </a:p>
          <a:p>
            <a:pPr algn="ctr"/>
            <a:r>
              <a:rPr lang="en-US" sz="1600" dirty="0" smtClean="0">
                <a:solidFill>
                  <a:srgbClr val="800000"/>
                </a:solidFill>
              </a:rPr>
              <a:t>Deployed in 2014, full turnaround in 2016, 2018</a:t>
            </a:r>
          </a:p>
          <a:p>
            <a:pPr algn="ctr"/>
            <a:r>
              <a:rPr lang="en-US" sz="1600" dirty="0" smtClean="0">
                <a:solidFill>
                  <a:srgbClr val="800000"/>
                </a:solidFill>
              </a:rPr>
              <a:t>First time series results in 2017</a:t>
            </a:r>
          </a:p>
          <a:p>
            <a:pPr algn="ctr"/>
            <a:endParaRPr lang="en-US" sz="1600" dirty="0">
              <a:solidFill>
                <a:srgbClr val="800000"/>
              </a:solidFill>
            </a:endParaRPr>
          </a:p>
          <a:p>
            <a:pPr algn="ctr"/>
            <a:r>
              <a:rPr lang="en-US" sz="1600" dirty="0" smtClean="0">
                <a:solidFill>
                  <a:srgbClr val="800000"/>
                </a:solidFill>
              </a:rPr>
              <a:t>UK: DWBC and Eastern Boundary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86019" y="1455520"/>
            <a:ext cx="4056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“… continuous </a:t>
            </a:r>
            <a:r>
              <a:rPr lang="en-US" sz="1600" i="1" dirty="0"/>
              <a:t>record of the full-water column, trans-basin fluxes of heat, mass and freshwater in the subpolar North </a:t>
            </a:r>
            <a:r>
              <a:rPr lang="en-US" sz="1600" i="1" dirty="0" smtClean="0"/>
              <a:t>Atlantic…”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3274399" y="951468"/>
            <a:ext cx="2463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Penny Holliday, NOC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43976" y="2844314"/>
            <a:ext cx="3398424" cy="3046988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1600" dirty="0"/>
              <a:t>G</a:t>
            </a:r>
            <a:r>
              <a:rPr lang="en-US" sz="1600" dirty="0" smtClean="0"/>
              <a:t>yre circulation and MOC</a:t>
            </a:r>
          </a:p>
          <a:p>
            <a:pPr marL="285750" indent="-285750">
              <a:buFontTx/>
              <a:buChar char="•"/>
            </a:pPr>
            <a:endParaRPr lang="en-US" sz="1600" dirty="0"/>
          </a:p>
          <a:p>
            <a:pPr marL="285750" indent="-285750">
              <a:buFontTx/>
              <a:buChar char="•"/>
            </a:pPr>
            <a:r>
              <a:rPr lang="en-US" sz="1600" dirty="0" smtClean="0"/>
              <a:t>MOC </a:t>
            </a:r>
            <a:r>
              <a:rPr lang="en-US" sz="1600" dirty="0" smtClean="0"/>
              <a:t>response to forcing </a:t>
            </a:r>
            <a:r>
              <a:rPr lang="en-US" sz="1600" dirty="0" smtClean="0"/>
              <a:t>over range of </a:t>
            </a:r>
            <a:r>
              <a:rPr lang="en-US" sz="1600" dirty="0" err="1" smtClean="0"/>
              <a:t>lats</a:t>
            </a:r>
            <a:endParaRPr lang="en-US" sz="1600" dirty="0" smtClean="0"/>
          </a:p>
          <a:p>
            <a:pPr marL="285750" indent="-285750">
              <a:buFontTx/>
              <a:buChar char="•"/>
            </a:pPr>
            <a:endParaRPr lang="en-US" sz="1600" dirty="0"/>
          </a:p>
          <a:p>
            <a:pPr marL="285750" indent="-285750">
              <a:buFontTx/>
              <a:buChar char="•"/>
            </a:pPr>
            <a:r>
              <a:rPr lang="en-US" sz="1600" dirty="0" smtClean="0"/>
              <a:t>SPG density and the MOC</a:t>
            </a:r>
          </a:p>
          <a:p>
            <a:pPr marL="285750" indent="-285750">
              <a:buFontTx/>
              <a:buChar char="•"/>
            </a:pPr>
            <a:endParaRPr lang="en-US" sz="1600" dirty="0"/>
          </a:p>
          <a:p>
            <a:pPr marL="285750" indent="-285750">
              <a:buFontTx/>
              <a:buChar char="•"/>
            </a:pPr>
            <a:r>
              <a:rPr lang="en-US" sz="1600" dirty="0" smtClean="0"/>
              <a:t> Deep layer pathways/mixing</a:t>
            </a:r>
          </a:p>
          <a:p>
            <a:pPr marL="285750" indent="-285750">
              <a:buFontTx/>
              <a:buChar char="•"/>
            </a:pPr>
            <a:endParaRPr lang="en-US" sz="1600" dirty="0"/>
          </a:p>
          <a:p>
            <a:pPr marL="285750" indent="-285750">
              <a:buFontTx/>
              <a:buChar char="•"/>
            </a:pPr>
            <a:r>
              <a:rPr lang="en-US" sz="1600" dirty="0" smtClean="0"/>
              <a:t>Statistical significance of extreme events in </a:t>
            </a:r>
            <a:r>
              <a:rPr lang="en-US" sz="1600" dirty="0" err="1" smtClean="0"/>
              <a:t>obs</a:t>
            </a:r>
            <a:endParaRPr lang="en-US" sz="1600" dirty="0" smtClean="0"/>
          </a:p>
          <a:p>
            <a:r>
              <a:rPr lang="en-US" sz="1600" smtClean="0"/>
              <a:t>(</a:t>
            </a:r>
            <a:r>
              <a:rPr lang="en-US" sz="1600" dirty="0" smtClean="0"/>
              <a:t>models, </a:t>
            </a:r>
            <a:r>
              <a:rPr lang="en-US" sz="1600" dirty="0" err="1" smtClean="0"/>
              <a:t>reanalyses</a:t>
            </a:r>
            <a:r>
              <a:rPr lang="en-US" sz="1600" dirty="0" smtClean="0"/>
              <a:t>, observations)</a:t>
            </a:r>
          </a:p>
        </p:txBody>
      </p:sp>
    </p:spTree>
    <p:extLst>
      <p:ext uri="{BB962C8B-B14F-4D97-AF65-F5344CB8AC3E}">
        <p14:creationId xmlns:p14="http://schemas.microsoft.com/office/powerpoint/2010/main" val="417298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04800" y="-30915"/>
            <a:ext cx="8402320" cy="965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1F204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Hydrographic section in June-July 2014:</a:t>
            </a: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a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 snapshot of the subpolar gyre as the array is deployed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JR302 map and TS sec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934720"/>
            <a:ext cx="5801360" cy="53117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6720" y="2763520"/>
            <a:ext cx="7955281" cy="335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86880" y="1120240"/>
            <a:ext cx="2357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RRS James Clark Ross JR302</a:t>
            </a:r>
          </a:p>
          <a:p>
            <a:r>
              <a:rPr lang="en-US" sz="1200" i="1" dirty="0" smtClean="0"/>
              <a:t>King and Holliday</a:t>
            </a:r>
          </a:p>
          <a:p>
            <a:endParaRPr lang="en-US" sz="1200" i="1" dirty="0"/>
          </a:p>
          <a:p>
            <a:r>
              <a:rPr lang="en-US" sz="1200" i="1" dirty="0" smtClean="0"/>
              <a:t>EEL/OSNAP/</a:t>
            </a:r>
            <a:r>
              <a:rPr lang="en-US" sz="1200" i="1" dirty="0" err="1" smtClean="0"/>
              <a:t>RAGNARRoC</a:t>
            </a:r>
            <a:endParaRPr lang="en-US" sz="1200" i="1" dirty="0" smtClean="0"/>
          </a:p>
          <a:p>
            <a:endParaRPr lang="en-US" sz="1600" i="1" dirty="0" smtClean="0"/>
          </a:p>
          <a:p>
            <a:endParaRPr lang="en-US" sz="1600" i="1" dirty="0"/>
          </a:p>
          <a:p>
            <a:endParaRPr lang="en-US" sz="1600" i="1" dirty="0" smtClean="0"/>
          </a:p>
        </p:txBody>
      </p:sp>
      <p:pic>
        <p:nvPicPr>
          <p:cNvPr id="10" name="Picture 9" descr="corrvel_adj_BA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2586902"/>
            <a:ext cx="85344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67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85800" y="253565"/>
            <a:ext cx="7772400" cy="569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1F204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MOC and fluxes in June-July 2014: seasonal context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moc_heat_fw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822960"/>
            <a:ext cx="6484554" cy="37938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800" y="4738562"/>
            <a:ext cx="542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Single section at start of </a:t>
            </a:r>
            <a:r>
              <a:rPr lang="en-US" sz="1600" dirty="0" err="1" smtClean="0"/>
              <a:t>obs</a:t>
            </a:r>
            <a:r>
              <a:rPr lang="en-US" sz="1600" dirty="0" smtClean="0"/>
              <a:t> period (prelim):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MOC = 20.5 ± 0.5 </a:t>
            </a:r>
            <a:r>
              <a:rPr lang="en-US" sz="1600" dirty="0" err="1" smtClean="0"/>
              <a:t>Sv</a:t>
            </a:r>
            <a:r>
              <a:rPr lang="en-US" sz="1600" dirty="0" smtClean="0"/>
              <a:t>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Heat flux = 0.40 PW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Freshwater flux = 0.24 </a:t>
            </a:r>
            <a:r>
              <a:rPr lang="en-US" sz="1600" dirty="0" err="1" smtClean="0"/>
              <a:t>Sv</a:t>
            </a:r>
            <a:r>
              <a:rPr lang="en-US" sz="1600" dirty="0" smtClean="0"/>
              <a:t> </a:t>
            </a:r>
          </a:p>
        </p:txBody>
      </p:sp>
      <p:pic>
        <p:nvPicPr>
          <p:cNvPr id="6" name="Picture 5" descr="FLAME_seasonal_cycle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60" y="-5171441"/>
            <a:ext cx="7104380" cy="91939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8120" y="4203824"/>
            <a:ext cx="3357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Model analysis (FLAME):</a:t>
            </a:r>
          </a:p>
          <a:p>
            <a:endParaRPr lang="en-US" sz="1600" dirty="0"/>
          </a:p>
          <a:p>
            <a:r>
              <a:rPr lang="en-US" sz="1600" dirty="0" smtClean="0"/>
              <a:t>Lowest MOC in late summer</a:t>
            </a:r>
          </a:p>
          <a:p>
            <a:r>
              <a:rPr lang="en-US" sz="1600" dirty="0" smtClean="0"/>
              <a:t>Highest MOC in winter</a:t>
            </a:r>
          </a:p>
          <a:p>
            <a:r>
              <a:rPr lang="en-US" sz="1600" dirty="0" smtClean="0"/>
              <a:t>Highest variability in winter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4721" y="5815780"/>
            <a:ext cx="1960879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Holliday, Li et al</a:t>
            </a:r>
          </a:p>
        </p:txBody>
      </p:sp>
    </p:spTree>
    <p:extLst>
      <p:ext uri="{BB962C8B-B14F-4D97-AF65-F5344CB8AC3E}">
        <p14:creationId xmlns:p14="http://schemas.microsoft.com/office/powerpoint/2010/main" val="258935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85800" y="131645"/>
            <a:ext cx="7772400" cy="569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1F204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Transport estimates from gliders in the eastern boundary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ocation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28" y="895250"/>
            <a:ext cx="5138132" cy="4831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32665" y="5750813"/>
            <a:ext cx="21723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Holliday et al, 2015. JGR</a:t>
            </a:r>
            <a:endParaRPr lang="en-US" sz="14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23440" y="3119120"/>
            <a:ext cx="2611120" cy="3149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04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85800" y="131645"/>
            <a:ext cx="7772400" cy="569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1F204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Transport estimates from gliders in the eastern boundary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all_section_transport_timeserie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9" y="688098"/>
            <a:ext cx="5842000" cy="41055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60" y="4137889"/>
            <a:ext cx="944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-0.2 </a:t>
            </a:r>
            <a:r>
              <a:rPr lang="en-US" sz="1400" dirty="0" err="1" smtClean="0">
                <a:solidFill>
                  <a:srgbClr val="0000FF"/>
                </a:solidFill>
              </a:rPr>
              <a:t>Sv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12859"/>
            <a:ext cx="7289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1.0 </a:t>
            </a:r>
            <a:r>
              <a:rPr lang="en-US" sz="1400" dirty="0" err="1" smtClean="0">
                <a:solidFill>
                  <a:srgbClr val="0000FF"/>
                </a:solidFill>
              </a:rPr>
              <a:t>Sv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456" y="4493510"/>
            <a:ext cx="9363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Aug 14</a:t>
            </a:r>
          </a:p>
        </p:txBody>
      </p:sp>
      <p:sp>
        <p:nvSpPr>
          <p:cNvPr id="9" name="Rectangle 8"/>
          <p:cNvSpPr/>
          <p:nvPr/>
        </p:nvSpPr>
        <p:spPr>
          <a:xfrm>
            <a:off x="5152002" y="4501207"/>
            <a:ext cx="9363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Aug 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4241" y="1393653"/>
            <a:ext cx="30434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Geostrophic transport from T/S,</a:t>
            </a:r>
          </a:p>
          <a:p>
            <a:r>
              <a:rPr lang="en-US" sz="1400" dirty="0"/>
              <a:t>r</a:t>
            </a:r>
            <a:r>
              <a:rPr lang="en-US" sz="1400" dirty="0" smtClean="0"/>
              <a:t>eference velocity from </a:t>
            </a:r>
          </a:p>
          <a:p>
            <a:r>
              <a:rPr lang="en-US" sz="1400" dirty="0" smtClean="0"/>
              <a:t>depth-averaged currents from glider movement.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11 sections Hatton-</a:t>
            </a:r>
            <a:r>
              <a:rPr lang="en-US" sz="1400" dirty="0" err="1" smtClean="0"/>
              <a:t>Rockall</a:t>
            </a:r>
            <a:r>
              <a:rPr lang="en-US" sz="1400" dirty="0" smtClean="0"/>
              <a:t> Basin</a:t>
            </a:r>
          </a:p>
          <a:p>
            <a:r>
              <a:rPr lang="en-US" sz="1400" dirty="0" smtClean="0"/>
              <a:t>Mean± </a:t>
            </a:r>
            <a:r>
              <a:rPr lang="en-US" sz="1400" dirty="0" err="1" smtClean="0"/>
              <a:t>sd</a:t>
            </a:r>
            <a:r>
              <a:rPr lang="en-US" sz="1400" dirty="0" smtClean="0"/>
              <a:t> = </a:t>
            </a:r>
            <a:r>
              <a:rPr lang="en-US" sz="1400" b="1" dirty="0" smtClean="0"/>
              <a:t>0.05 ± 0.09 </a:t>
            </a:r>
            <a:r>
              <a:rPr lang="en-US" sz="1400" b="1" dirty="0" err="1" smtClean="0"/>
              <a:t>Sv</a:t>
            </a:r>
            <a:endParaRPr lang="en-US" sz="1400" b="1" dirty="0" smtClean="0"/>
          </a:p>
          <a:p>
            <a:endParaRPr lang="en-US" sz="1400" b="1" dirty="0"/>
          </a:p>
          <a:p>
            <a:endParaRPr lang="en-US" sz="1400" b="1" dirty="0" smtClean="0"/>
          </a:p>
          <a:p>
            <a:r>
              <a:rPr lang="en-US" sz="1400" dirty="0" smtClean="0"/>
              <a:t>Branch of NAC between Hatton Bank and easternmost tall mooring in Iceland Basin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84241" y="4935876"/>
            <a:ext cx="304346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</a:rPr>
              <a:t>Loïc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Houpert</a:t>
            </a:r>
            <a:r>
              <a:rPr lang="en-US" b="1" dirty="0" smtClean="0">
                <a:solidFill>
                  <a:srgbClr val="800000"/>
                </a:solidFill>
              </a:rPr>
              <a:t>, SAMS, et al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60" y="3690849"/>
            <a:ext cx="944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0.0 </a:t>
            </a:r>
            <a:r>
              <a:rPr lang="en-US" sz="1400" dirty="0" err="1" smtClean="0">
                <a:solidFill>
                  <a:srgbClr val="0000FF"/>
                </a:solidFill>
              </a:rPr>
              <a:t>Sv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pic>
        <p:nvPicPr>
          <p:cNvPr id="13" name="Picture 12" descr="glider m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4707364"/>
            <a:ext cx="4777747" cy="155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7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7800" y="253565"/>
            <a:ext cx="8712200" cy="569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1F204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Seasonal cycle of transport from historical &amp; new data, and models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452" y="4580727"/>
            <a:ext cx="53702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Pressure on thermocline </a:t>
            </a:r>
            <a:r>
              <a:rPr lang="en-US" sz="1400" dirty="0" err="1" smtClean="0">
                <a:solidFill>
                  <a:srgbClr val="0000FF"/>
                </a:solidFill>
              </a:rPr>
              <a:t>isopycnals</a:t>
            </a:r>
            <a:r>
              <a:rPr lang="en-US" sz="1400" dirty="0" smtClean="0">
                <a:solidFill>
                  <a:srgbClr val="0000FF"/>
                </a:solidFill>
              </a:rPr>
              <a:t> in </a:t>
            </a:r>
            <a:r>
              <a:rPr lang="en-US" sz="1400" dirty="0" err="1" smtClean="0">
                <a:solidFill>
                  <a:srgbClr val="0000FF"/>
                </a:solidFill>
              </a:rPr>
              <a:t>obs</a:t>
            </a:r>
            <a:r>
              <a:rPr lang="en-US" sz="1400" dirty="0" smtClean="0">
                <a:solidFill>
                  <a:srgbClr val="0000FF"/>
                </a:solidFill>
              </a:rPr>
              <a:t> and models</a:t>
            </a:r>
          </a:p>
          <a:p>
            <a:endParaRPr lang="en-US" sz="1400" dirty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0000FF"/>
                </a:solidFill>
              </a:rPr>
              <a:t>Black lines are geostrophic transports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Red lines are absolute transports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Grey lines are Sverdrup transport from wind stress </a:t>
            </a: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(CCMP for </a:t>
            </a:r>
            <a:r>
              <a:rPr lang="en-US" sz="1400" dirty="0" err="1" smtClean="0">
                <a:solidFill>
                  <a:srgbClr val="0000FF"/>
                </a:solidFill>
              </a:rPr>
              <a:t>obs</a:t>
            </a:r>
            <a:r>
              <a:rPr lang="en-US" sz="1400" dirty="0" smtClean="0">
                <a:solidFill>
                  <a:srgbClr val="0000FF"/>
                </a:solidFill>
              </a:rPr>
              <a:t>, relevant forcing for models) 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9" y="822960"/>
            <a:ext cx="4803140" cy="3810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2240" y="1052450"/>
            <a:ext cx="3667760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1950-2015 historic, EEL, OSNAP data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  in </a:t>
            </a:r>
            <a:r>
              <a:rPr lang="en-US" sz="1400" b="1" dirty="0" err="1" smtClean="0"/>
              <a:t>Rockall</a:t>
            </a:r>
            <a:r>
              <a:rPr lang="en-US" sz="1400" b="1" dirty="0" smtClean="0"/>
              <a:t> Trough</a:t>
            </a:r>
          </a:p>
          <a:p>
            <a:endParaRPr lang="en-US" sz="1400" dirty="0"/>
          </a:p>
          <a:p>
            <a:r>
              <a:rPr lang="en-US" sz="1400" dirty="0" smtClean="0"/>
              <a:t>Does seasonal anomaly in </a:t>
            </a:r>
            <a:r>
              <a:rPr lang="en-US" sz="1400" dirty="0" err="1" smtClean="0"/>
              <a:t>windstress</a:t>
            </a:r>
            <a:r>
              <a:rPr lang="en-US" sz="1400" dirty="0" smtClean="0"/>
              <a:t> curl induce seasonal cycle in transport?</a:t>
            </a:r>
          </a:p>
          <a:p>
            <a:endParaRPr lang="en-US" sz="1400" dirty="0"/>
          </a:p>
          <a:p>
            <a:r>
              <a:rPr lang="en-US" sz="1400" dirty="0" smtClean="0"/>
              <a:t>Surprisingly, hard to detect in data even where data density is high (EEL and OSNAP)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b="1" dirty="0" smtClean="0"/>
              <a:t>Models</a:t>
            </a:r>
          </a:p>
          <a:p>
            <a:r>
              <a:rPr lang="en-US" sz="1400" dirty="0" smtClean="0"/>
              <a:t>Seasonal cycles give weakest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geostrophic transport in summer </a:t>
            </a:r>
          </a:p>
          <a:p>
            <a:r>
              <a:rPr lang="en-US" sz="1400" dirty="0" smtClean="0"/>
              <a:t>Strongest transport and highest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variability in winter</a:t>
            </a:r>
          </a:p>
          <a:p>
            <a:endParaRPr lang="en-US" sz="1400" dirty="0"/>
          </a:p>
          <a:p>
            <a:r>
              <a:rPr lang="en-US" sz="1400" dirty="0" smtClean="0"/>
              <a:t>BUT </a:t>
            </a:r>
            <a:r>
              <a:rPr lang="en-US" sz="1400" dirty="0" err="1" smtClean="0"/>
              <a:t>mesoscale</a:t>
            </a:r>
            <a:r>
              <a:rPr lang="en-US" sz="1400" dirty="0" smtClean="0"/>
              <a:t> and interannual variability so high that it masks the seasonal cycle</a:t>
            </a:r>
          </a:p>
          <a:p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86657" y="5461930"/>
            <a:ext cx="2916223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Stefan Gary, SAMS et al</a:t>
            </a:r>
          </a:p>
        </p:txBody>
      </p:sp>
    </p:spTree>
    <p:extLst>
      <p:ext uri="{BB962C8B-B14F-4D97-AF65-F5344CB8AC3E}">
        <p14:creationId xmlns:p14="http://schemas.microsoft.com/office/powerpoint/2010/main" val="253511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8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" y="3152456"/>
            <a:ext cx="3601720" cy="27012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53565"/>
            <a:ext cx="7772400" cy="569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1F204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Summary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95240" y="3442332"/>
            <a:ext cx="8712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0090"/>
                </a:solidFill>
              </a:rPr>
              <a:t>penny.holliday@noc.ac.uk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endParaRPr lang="en-US" sz="1400" b="1" dirty="0" smtClean="0">
              <a:solidFill>
                <a:srgbClr val="000090"/>
              </a:solidFill>
            </a:endParaRPr>
          </a:p>
          <a:p>
            <a:r>
              <a:rPr lang="en-US" sz="1400" b="1" dirty="0" smtClean="0">
                <a:solidFill>
                  <a:srgbClr val="000090"/>
                </a:solidFill>
              </a:rPr>
              <a:t>@</a:t>
            </a:r>
            <a:r>
              <a:rPr lang="en-US" sz="1400" b="1" dirty="0" err="1" smtClean="0">
                <a:solidFill>
                  <a:srgbClr val="000090"/>
                </a:solidFill>
              </a:rPr>
              <a:t>uk_osnap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</a:p>
          <a:p>
            <a:endParaRPr lang="en-US" sz="1400" b="1" dirty="0">
              <a:solidFill>
                <a:srgbClr val="000090"/>
              </a:solidFill>
            </a:endParaRPr>
          </a:p>
          <a:p>
            <a:r>
              <a:rPr lang="en-US" sz="1400" b="1" dirty="0" err="1" smtClean="0">
                <a:solidFill>
                  <a:srgbClr val="000090"/>
                </a:solidFill>
              </a:rPr>
              <a:t>www.ukosnap.org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endParaRPr lang="en-US" sz="1400" b="1" dirty="0" smtClean="0">
              <a:solidFill>
                <a:srgbClr val="000090"/>
              </a:solidFill>
            </a:endParaRPr>
          </a:p>
          <a:p>
            <a:r>
              <a:rPr lang="en-US" sz="1400" b="1" dirty="0" err="1">
                <a:solidFill>
                  <a:srgbClr val="000090"/>
                </a:solidFill>
              </a:rPr>
              <a:t>ukosnap.wordpress.com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endParaRPr lang="en-US" sz="1600" b="1" dirty="0" smtClean="0">
              <a:solidFill>
                <a:srgbClr val="00009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080" y="916463"/>
            <a:ext cx="871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OSNAP array in water 2014, turnaround 2016, 2018: first array time series in 2017</a:t>
            </a:r>
          </a:p>
          <a:p>
            <a:endParaRPr lang="en-US" sz="1600" dirty="0"/>
          </a:p>
          <a:p>
            <a:r>
              <a:rPr lang="en-US" sz="1600" dirty="0" smtClean="0"/>
              <a:t>2014 CTD section estimates fluxes as the array was deployed; model gives seasonal context</a:t>
            </a:r>
          </a:p>
          <a:p>
            <a:endParaRPr lang="en-US" sz="1600" dirty="0"/>
          </a:p>
          <a:p>
            <a:r>
              <a:rPr lang="en-US" sz="1600" dirty="0" smtClean="0"/>
              <a:t>First results from glider over Hatton Plateau show low transport, high variability, and that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the moorings miss significant flow in eastern NAC</a:t>
            </a:r>
          </a:p>
          <a:p>
            <a:endParaRPr lang="en-US" sz="1600" dirty="0"/>
          </a:p>
          <a:p>
            <a:r>
              <a:rPr lang="en-US" sz="1600" dirty="0" smtClean="0"/>
              <a:t>Transport seasonal cycle in </a:t>
            </a:r>
            <a:r>
              <a:rPr lang="en-US" sz="1600" dirty="0" err="1" smtClean="0"/>
              <a:t>Rockall</a:t>
            </a:r>
            <a:r>
              <a:rPr lang="en-US" sz="1600" dirty="0" smtClean="0"/>
              <a:t> Trough masked by </a:t>
            </a:r>
            <a:r>
              <a:rPr lang="en-US" sz="1600" dirty="0" err="1" smtClean="0"/>
              <a:t>mesoscale</a:t>
            </a:r>
            <a:r>
              <a:rPr lang="en-US" sz="1600" dirty="0" smtClean="0"/>
              <a:t> and interannual variability</a:t>
            </a:r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89744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3137</TotalTime>
  <Words>464</Words>
  <Application>Microsoft Macintosh PowerPoint</Application>
  <PresentationFormat>On-screen Show (4:3)</PresentationFormat>
  <Paragraphs>96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Headings in Calibri bold</dc:title>
  <dc:creator>Dan</dc:creator>
  <cp:lastModifiedBy>Naomi Holliday</cp:lastModifiedBy>
  <cp:revision>300</cp:revision>
  <dcterms:created xsi:type="dcterms:W3CDTF">2014-08-15T14:28:23Z</dcterms:created>
  <dcterms:modified xsi:type="dcterms:W3CDTF">2016-04-25T14:35:53Z</dcterms:modified>
</cp:coreProperties>
</file>